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notesSlides/_rels/notesSlide10.xml.rels" ContentType="application/vnd.openxmlformats-package.relationships+xml"/>
  <Override PartName="/ppt/notesSlides/notesSlide10.xml" ContentType="application/vnd.openxmlformats-officedocument.presentationml.notesSlid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media/image9.png" ContentType="image/png"/>
  <Override PartName="/ppt/media/image7.jpeg" ContentType="image/jpeg"/>
  <Override PartName="/ppt/media/image1.png" ContentType="image/png"/>
  <Override PartName="/ppt/media/image2.png" ContentType="image/png"/>
  <Override PartName="/ppt/media/image4.jpeg" ContentType="image/jpeg"/>
  <Override PartName="/ppt/media/image5.png" ContentType="image/png"/>
  <Override PartName="/ppt/media/image3.jpeg" ContentType="image/jpeg"/>
  <Override PartName="/ppt/media/image21.png" ContentType="image/png"/>
  <Override PartName="/ppt/media/image6.jpeg" ContentType="image/jpeg"/>
  <Override PartName="/ppt/media/image8.png" ContentType="image/png"/>
  <Override PartName="/ppt/media/image10.jpeg" ContentType="image/jpeg"/>
  <Override PartName="/ppt/media/image11.jpeg" ContentType="image/jpe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
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9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0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1FDE06AC-48C6-4675-B04F-EC76793A70FD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0680" cy="3768840"/>
          </a:xfrm>
          <a:prstGeom prst="rect">
            <a:avLst/>
          </a:prstGeom>
        </p:spPr>
      </p:sp>
      <p:sp>
        <p:nvSpPr>
          <p:cNvPr id="272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4320" cy="4522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273" name="CustomShape 3"/>
          <p:cNvSpPr/>
          <p:nvPr/>
        </p:nvSpPr>
        <p:spPr>
          <a:xfrm>
            <a:off x="4399200" y="9555480"/>
            <a:ext cx="3369600" cy="4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/>
          <a:p>
            <a:pPr algn="r">
              <a:lnSpc>
                <a:spcPct val="100000"/>
              </a:lnSpc>
            </a:pPr>
            <a:fld id="{F3AD31B7-63E1-4EBB-9581-88515614DF57}" type="slidenum">
              <a:rPr b="0" lang="en-US" sz="1200" spc="-1" strike="noStrike">
                <a:solidFill>
                  <a:srgbClr val="000000"/>
                </a:solidFill>
                <a:latin typeface="Calibri"/>
                <a:ea typeface="+mn-ea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3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4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2" descr=""/>
          <p:cNvPicPr/>
          <p:nvPr/>
        </p:nvPicPr>
        <p:blipFill>
          <a:blip r:embed="rId3"/>
          <a:stretch/>
        </p:blipFill>
        <p:spPr>
          <a:xfrm>
            <a:off x="0" y="0"/>
            <a:ext cx="10077480" cy="5667480"/>
          </a:xfrm>
          <a:prstGeom prst="rect">
            <a:avLst/>
          </a:prstGeom>
          <a:ln>
            <a:noFill/>
          </a:ln>
        </p:spPr>
      </p:pic>
      <p:grpSp>
        <p:nvGrpSpPr>
          <p:cNvPr id="39" name="Group 1"/>
          <p:cNvGrpSpPr/>
          <p:nvPr/>
        </p:nvGrpSpPr>
        <p:grpSpPr>
          <a:xfrm>
            <a:off x="-11880" y="0"/>
            <a:ext cx="9963360" cy="5667480"/>
            <a:chOff x="-11880" y="0"/>
            <a:chExt cx="9963360" cy="5667480"/>
          </a:xfrm>
        </p:grpSpPr>
        <p:grpSp>
          <p:nvGrpSpPr>
            <p:cNvPr id="40" name="Group 2"/>
            <p:cNvGrpSpPr/>
            <p:nvPr/>
          </p:nvGrpSpPr>
          <p:grpSpPr>
            <a:xfrm>
              <a:off x="-11880" y="0"/>
              <a:ext cx="1006200" cy="5667480"/>
              <a:chOff x="-11880" y="0"/>
              <a:chExt cx="1006200" cy="5667480"/>
            </a:xfrm>
          </p:grpSpPr>
          <p:sp>
            <p:nvSpPr>
              <p:cNvPr id="41" name="CustomShape 3"/>
              <p:cNvSpPr/>
              <p:nvPr/>
            </p:nvSpPr>
            <p:spPr>
              <a:xfrm>
                <a:off x="94680" y="3960"/>
                <a:ext cx="16560" cy="18003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" name="CustomShape 4"/>
              <p:cNvSpPr/>
              <p:nvPr/>
            </p:nvSpPr>
            <p:spPr>
              <a:xfrm>
                <a:off x="27720" y="1799640"/>
                <a:ext cx="154440" cy="1544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" name="CustomShape 5"/>
              <p:cNvSpPr/>
              <p:nvPr/>
            </p:nvSpPr>
            <p:spPr>
              <a:xfrm>
                <a:off x="23760" y="3324960"/>
                <a:ext cx="154440" cy="1530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" name="CustomShape 6"/>
              <p:cNvSpPr/>
              <p:nvPr/>
            </p:nvSpPr>
            <p:spPr>
              <a:xfrm>
                <a:off x="165240" y="3960"/>
                <a:ext cx="302760" cy="149436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" name="CustomShape 7"/>
              <p:cNvSpPr/>
              <p:nvPr/>
            </p:nvSpPr>
            <p:spPr>
              <a:xfrm>
                <a:off x="416160" y="1489680"/>
                <a:ext cx="154440" cy="1530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" name="CustomShape 8"/>
              <p:cNvSpPr/>
              <p:nvPr/>
            </p:nvSpPr>
            <p:spPr>
              <a:xfrm>
                <a:off x="236160" y="3960"/>
                <a:ext cx="302760" cy="117936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7" name="CustomShape 9"/>
              <p:cNvSpPr/>
              <p:nvPr/>
            </p:nvSpPr>
            <p:spPr>
              <a:xfrm>
                <a:off x="451440" y="0"/>
                <a:ext cx="122760" cy="75168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8" name="CustomShape 10"/>
              <p:cNvSpPr/>
              <p:nvPr/>
            </p:nvSpPr>
            <p:spPr>
              <a:xfrm>
                <a:off x="487080" y="1174680"/>
                <a:ext cx="154440" cy="1544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" name="CustomShape 11"/>
              <p:cNvSpPr/>
              <p:nvPr/>
            </p:nvSpPr>
            <p:spPr>
              <a:xfrm>
                <a:off x="487080" y="747000"/>
                <a:ext cx="154440" cy="1544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" name="CustomShape 12"/>
              <p:cNvSpPr/>
              <p:nvPr/>
            </p:nvSpPr>
            <p:spPr>
              <a:xfrm>
                <a:off x="530280" y="0"/>
                <a:ext cx="345960" cy="43272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" name="CustomShape 13"/>
              <p:cNvSpPr/>
              <p:nvPr/>
            </p:nvSpPr>
            <p:spPr>
              <a:xfrm>
                <a:off x="843840" y="404280"/>
                <a:ext cx="130680" cy="11880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" name="Line 14"/>
              <p:cNvSpPr/>
              <p:nvPr/>
            </p:nvSpPr>
            <p:spPr>
              <a:xfrm>
                <a:off x="-2880" y="7560"/>
                <a:ext cx="360" cy="360"/>
              </a:xfrm>
              <a:prstGeom prst="line">
                <a:avLst/>
              </a:prstGeom>
              <a:ln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3" name="CustomShape 15"/>
              <p:cNvSpPr/>
              <p:nvPr/>
            </p:nvSpPr>
            <p:spPr>
              <a:xfrm>
                <a:off x="7920" y="1489680"/>
                <a:ext cx="99000" cy="10188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4" name="CustomShape 16"/>
              <p:cNvSpPr/>
              <p:nvPr/>
            </p:nvSpPr>
            <p:spPr>
              <a:xfrm>
                <a:off x="-7920" y="2935080"/>
                <a:ext cx="118800" cy="39456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5" name="CustomShape 17"/>
              <p:cNvSpPr/>
              <p:nvPr/>
            </p:nvSpPr>
            <p:spPr>
              <a:xfrm>
                <a:off x="106200" y="1143360"/>
                <a:ext cx="114840" cy="39060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6" name="CustomShape 18"/>
              <p:cNvSpPr/>
              <p:nvPr/>
            </p:nvSpPr>
            <p:spPr>
              <a:xfrm>
                <a:off x="169200" y="1529280"/>
                <a:ext cx="91440" cy="8604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" name="CustomShape 19"/>
              <p:cNvSpPr/>
              <p:nvPr/>
            </p:nvSpPr>
            <p:spPr>
              <a:xfrm>
                <a:off x="110160" y="3855240"/>
                <a:ext cx="16560" cy="18003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" name="CustomShape 20"/>
              <p:cNvSpPr/>
              <p:nvPr/>
            </p:nvSpPr>
            <p:spPr>
              <a:xfrm>
                <a:off x="185040" y="4168800"/>
                <a:ext cx="302760" cy="148644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" name="CustomShape 21"/>
              <p:cNvSpPr/>
              <p:nvPr/>
            </p:nvSpPr>
            <p:spPr>
              <a:xfrm>
                <a:off x="43200" y="3705480"/>
                <a:ext cx="154440" cy="1544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" name="CustomShape 22"/>
              <p:cNvSpPr/>
              <p:nvPr/>
            </p:nvSpPr>
            <p:spPr>
              <a:xfrm>
                <a:off x="-11880" y="4653360"/>
                <a:ext cx="67680" cy="100224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1" name="CustomShape 23"/>
              <p:cNvSpPr/>
              <p:nvPr/>
            </p:nvSpPr>
            <p:spPr>
              <a:xfrm>
                <a:off x="435600" y="4024440"/>
                <a:ext cx="154440" cy="1530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2" name="CustomShape 24"/>
              <p:cNvSpPr/>
              <p:nvPr/>
            </p:nvSpPr>
            <p:spPr>
              <a:xfrm>
                <a:off x="255960" y="4483800"/>
                <a:ext cx="306360" cy="117540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3" name="CustomShape 25"/>
              <p:cNvSpPr/>
              <p:nvPr/>
            </p:nvSpPr>
            <p:spPr>
              <a:xfrm>
                <a:off x="471240" y="4915800"/>
                <a:ext cx="122760" cy="75168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" name="CustomShape 26"/>
              <p:cNvSpPr/>
              <p:nvPr/>
            </p:nvSpPr>
            <p:spPr>
              <a:xfrm>
                <a:off x="506520" y="4338360"/>
                <a:ext cx="154440" cy="1544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" name="CustomShape 27"/>
              <p:cNvSpPr/>
              <p:nvPr/>
            </p:nvSpPr>
            <p:spPr>
              <a:xfrm>
                <a:off x="506520" y="4766040"/>
                <a:ext cx="154440" cy="1544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6" name="CustomShape 28"/>
              <p:cNvSpPr/>
              <p:nvPr/>
            </p:nvSpPr>
            <p:spPr>
              <a:xfrm>
                <a:off x="554040" y="5234760"/>
                <a:ext cx="342000" cy="42480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7" name="CustomShape 29"/>
              <p:cNvSpPr/>
              <p:nvPr/>
            </p:nvSpPr>
            <p:spPr>
              <a:xfrm>
                <a:off x="867600" y="5144040"/>
                <a:ext cx="126720" cy="11880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68" name="Group 30"/>
            <p:cNvGrpSpPr/>
            <p:nvPr/>
          </p:nvGrpSpPr>
          <p:grpSpPr>
            <a:xfrm>
              <a:off x="9396720" y="0"/>
              <a:ext cx="554760" cy="5659560"/>
              <a:chOff x="9396720" y="0"/>
              <a:chExt cx="554760" cy="5659560"/>
            </a:xfrm>
          </p:grpSpPr>
          <p:sp>
            <p:nvSpPr>
              <p:cNvPr id="69" name="CustomShape 31"/>
              <p:cNvSpPr/>
              <p:nvPr/>
            </p:nvSpPr>
            <p:spPr>
              <a:xfrm>
                <a:off x="9495360" y="0"/>
                <a:ext cx="342000" cy="42084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0" name="CustomShape 32"/>
              <p:cNvSpPr/>
              <p:nvPr/>
            </p:nvSpPr>
            <p:spPr>
              <a:xfrm>
                <a:off x="9396720" y="392400"/>
                <a:ext cx="126720" cy="12276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1" name="CustomShape 33"/>
              <p:cNvSpPr/>
              <p:nvPr/>
            </p:nvSpPr>
            <p:spPr>
              <a:xfrm>
                <a:off x="9617400" y="1273320"/>
                <a:ext cx="153000" cy="1544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2" name="CustomShape 34"/>
              <p:cNvSpPr/>
              <p:nvPr/>
            </p:nvSpPr>
            <p:spPr>
              <a:xfrm>
                <a:off x="9534600" y="4708440"/>
                <a:ext cx="243360" cy="95112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3" name="CustomShape 35"/>
              <p:cNvSpPr/>
              <p:nvPr/>
            </p:nvSpPr>
            <p:spPr>
              <a:xfrm>
                <a:off x="9734040" y="4590360"/>
                <a:ext cx="126720" cy="12528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4" name="CustomShape 36"/>
              <p:cNvSpPr/>
              <p:nvPr/>
            </p:nvSpPr>
            <p:spPr>
              <a:xfrm>
                <a:off x="9682920" y="3960"/>
                <a:ext cx="248760" cy="127404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5" name="CustomShape 37"/>
              <p:cNvSpPr/>
              <p:nvPr/>
            </p:nvSpPr>
            <p:spPr>
              <a:xfrm>
                <a:off x="9621360" y="4024440"/>
                <a:ext cx="153000" cy="1530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" name="CustomShape 38"/>
              <p:cNvSpPr/>
              <p:nvPr/>
            </p:nvSpPr>
            <p:spPr>
              <a:xfrm>
                <a:off x="9459720" y="4172760"/>
                <a:ext cx="251280" cy="148644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7" name="CustomShape 39"/>
              <p:cNvSpPr/>
              <p:nvPr/>
            </p:nvSpPr>
            <p:spPr>
              <a:xfrm>
                <a:off x="9797040" y="5305680"/>
                <a:ext cx="154440" cy="15300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8" name="CustomShape 40"/>
              <p:cNvSpPr/>
              <p:nvPr/>
            </p:nvSpPr>
            <p:spPr>
              <a:xfrm>
                <a:off x="9871920" y="5454000"/>
                <a:ext cx="16560" cy="2055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79" name="PlaceHolder 4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4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jpe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jpe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0" y="0"/>
            <a:ext cx="10076040" cy="4294440"/>
          </a:xfrm>
          <a:custGeom>
            <a:avLst/>
            <a:gdLst/>
            <a:ahLst/>
            <a:rect l="l" t="t" r="r" b="b"/>
            <a:pathLst>
              <a:path w="28001" h="11685">
                <a:moveTo>
                  <a:pt x="0" y="11684"/>
                </a:moveTo>
                <a:cubicBezTo>
                  <a:pt x="0" y="7789"/>
                  <a:pt x="0" y="3895"/>
                  <a:pt x="0" y="0"/>
                </a:cubicBezTo>
                <a:cubicBezTo>
                  <a:pt x="9333" y="0"/>
                  <a:pt x="18667" y="0"/>
                  <a:pt x="28000" y="0"/>
                </a:cubicBezTo>
                <a:cubicBezTo>
                  <a:pt x="28000" y="3895"/>
                  <a:pt x="28000" y="7789"/>
                  <a:pt x="28000" y="11684"/>
                </a:cubicBezTo>
                <a:cubicBezTo>
                  <a:pt x="18667" y="11684"/>
                  <a:pt x="9333" y="11684"/>
                  <a:pt x="0" y="11684"/>
                </a:cubicBezTo>
              </a:path>
            </a:pathLst>
          </a:custGeom>
          <a:blipFill rotWithShape="0">
            <a:blip r:embed="rId1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2"/>
          <p:cNvSpPr/>
          <p:nvPr/>
        </p:nvSpPr>
        <p:spPr>
          <a:xfrm>
            <a:off x="199800" y="4251960"/>
            <a:ext cx="3273480" cy="162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By: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John Hani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Mohamed Nashaat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Mostafa Ahmed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Zeyad Emad </a:t>
            </a:r>
            <a:r>
              <a:rPr b="0" lang="en-US" sz="1600" spc="-1" strike="noStrike">
                <a:solidFill>
                  <a:srgbClr val="808080"/>
                </a:solidFill>
                <a:latin typeface="Arial"/>
                <a:ea typeface="DejaVu Sans"/>
              </a:rPr>
              <a:t>(Team Leader)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</p:txBody>
      </p:sp>
      <p:sp>
        <p:nvSpPr>
          <p:cNvPr id="163" name="CustomShape 3"/>
          <p:cNvSpPr/>
          <p:nvPr/>
        </p:nvSpPr>
        <p:spPr>
          <a:xfrm>
            <a:off x="4735440" y="4389120"/>
            <a:ext cx="2943360" cy="1459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Under supervision of 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Dr. Eslam Amer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Eng. Menna Gamil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64" name="CustomShape 4"/>
          <p:cNvSpPr/>
          <p:nvPr/>
        </p:nvSpPr>
        <p:spPr>
          <a:xfrm>
            <a:off x="3731040" y="3443760"/>
            <a:ext cx="6598440" cy="94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DejaVu Sans"/>
              </a:rPr>
              <a:t>Cyberbullying Detection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65" name="Picture 2" descr=""/>
          <p:cNvPicPr/>
          <p:nvPr/>
        </p:nvPicPr>
        <p:blipFill>
          <a:blip r:embed="rId2"/>
          <a:stretch/>
        </p:blipFill>
        <p:spPr>
          <a:xfrm>
            <a:off x="7861680" y="4586040"/>
            <a:ext cx="1989000" cy="953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91440" y="270720"/>
            <a:ext cx="9039600" cy="121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ed1c24"/>
                </a:solidFill>
                <a:latin typeface="Tw Cen MT"/>
                <a:ea typeface="DejaVu Sans"/>
              </a:rPr>
              <a:t>Pre-processing text</a:t>
            </a:r>
            <a:endParaRPr b="0" lang="en-US" sz="2980" spc="-1" strike="noStrike">
              <a:latin typeface="Arial"/>
            </a:endParaRPr>
          </a:p>
        </p:txBody>
      </p:sp>
      <p:grpSp>
        <p:nvGrpSpPr>
          <p:cNvPr id="221" name="Group 2"/>
          <p:cNvGrpSpPr/>
          <p:nvPr/>
        </p:nvGrpSpPr>
        <p:grpSpPr>
          <a:xfrm>
            <a:off x="640080" y="2011680"/>
            <a:ext cx="8318160" cy="3016800"/>
            <a:chOff x="640080" y="2011680"/>
            <a:chExt cx="8318160" cy="3016800"/>
          </a:xfrm>
        </p:grpSpPr>
        <p:sp>
          <p:nvSpPr>
            <p:cNvPr id="222" name="CustomShape 3"/>
            <p:cNvSpPr/>
            <p:nvPr/>
          </p:nvSpPr>
          <p:spPr>
            <a:xfrm>
              <a:off x="640080" y="2011680"/>
              <a:ext cx="6653880" cy="66132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Stemming</a:t>
              </a:r>
              <a:endParaRPr b="0" lang="en-US" sz="1700" spc="-1" strike="noStrike">
                <a:latin typeface="Arial"/>
              </a:endParaRPr>
            </a:p>
            <a:p>
              <a:pPr lvl="1" marL="114480" indent="-11124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[Thi , is , a , grea , test , \n , message]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3" name="CustomShape 4"/>
            <p:cNvSpPr/>
            <p:nvPr/>
          </p:nvSpPr>
          <p:spPr>
            <a:xfrm>
              <a:off x="1197360" y="2796840"/>
              <a:ext cx="6654240" cy="66132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Lemitization</a:t>
              </a:r>
              <a:endParaRPr b="0" lang="en-US" sz="1700" spc="-1" strike="noStrike">
                <a:latin typeface="Arial"/>
              </a:endParaRPr>
            </a:p>
            <a:p>
              <a:pPr lvl="1" marL="114480" indent="-11124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[Thi , is , a , grea , test , \n , message]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4" name="CustomShape 5"/>
            <p:cNvSpPr/>
            <p:nvPr/>
          </p:nvSpPr>
          <p:spPr>
            <a:xfrm>
              <a:off x="1746360" y="3582000"/>
              <a:ext cx="6654240" cy="66132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Auto Correct</a:t>
              </a:r>
              <a:endParaRPr b="0" lang="en-US" sz="1700" spc="-1" strike="noStrike">
                <a:latin typeface="Arial"/>
              </a:endParaRPr>
            </a:p>
            <a:p>
              <a:pPr lvl="1" marL="114480" indent="-11124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[This , is , a , great , test , \n , message]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5" name="CustomShape 6"/>
            <p:cNvSpPr/>
            <p:nvPr/>
          </p:nvSpPr>
          <p:spPr>
            <a:xfrm>
              <a:off x="2304360" y="4367160"/>
              <a:ext cx="6653880" cy="661320"/>
            </a:xfrm>
            <a:prstGeom prst="roundRect">
              <a:avLst>
                <a:gd name="adj" fmla="val 10000"/>
              </a:avLst>
            </a:prstGeom>
            <a:gradFill rotWithShape="0">
              <a:gsLst>
                <a:gs pos="0">
                  <a:schemeClr val="dk2">
                    <a:hueOff val="0"/>
                    <a:satOff val="0"/>
                    <a:lumOff val="0"/>
                    <a:alphaOff val="0"/>
                    <a:tint val="94000"/>
                    <a:satMod val="105000"/>
                    <a:lumMod val="102000"/>
                  </a:schemeClr>
                </a:gs>
                <a:gs pos="100000">
                  <a:schemeClr val="dk2">
                    <a:hueOff val="0"/>
                    <a:satOff val="0"/>
                    <a:lumOff val="0"/>
                    <a:alphaOff val="0"/>
                    <a:shade val="74000"/>
                    <a:satMod val="128000"/>
                    <a:lumMod val="100000"/>
                  </a:schemeClr>
                </a:gs>
              </a:gsLst>
              <a:lin ang="5400000"/>
            </a:gradFill>
            <a:ln>
              <a:noFill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prstMaterial="plastic">
              <a:bevelT w="120900" h="88900"/>
              <a:bevelB prst="angle" w="88900" h="31750"/>
            </a:sp3d>
          </p:spPr>
          <p:style>
            <a:lnRef idx="0"/>
            <a:fillRef idx="0"/>
            <a:effectRef idx="2"/>
            <a:fontRef idx="minor"/>
          </p:style>
          <p:txBody>
            <a:bodyPr lIns="83520" rIns="64800" tIns="83520" bIns="83880" anchor="ctr"/>
            <a:p>
              <a:pPr>
                <a:lnSpc>
                  <a:spcPct val="90000"/>
                </a:lnSpc>
                <a:spcAft>
                  <a:spcPts val="595"/>
                </a:spcAft>
              </a:pPr>
              <a:r>
                <a:rPr b="0" lang="en-US" sz="17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Remove Encoding</a:t>
              </a:r>
              <a:endParaRPr b="0" lang="en-US" sz="1700" spc="-1" strike="noStrike">
                <a:latin typeface="Arial"/>
              </a:endParaRPr>
            </a:p>
            <a:p>
              <a:pPr lvl="1" marL="114480" indent="-111240">
                <a:lnSpc>
                  <a:spcPct val="90000"/>
                </a:lnSpc>
                <a:spcAft>
                  <a:spcPts val="196"/>
                </a:spcAft>
                <a:buClr>
                  <a:srgbClr val="ffffff"/>
                </a:buClr>
                <a:buFont typeface="Symbol"/>
                <a:buChar char=""/>
              </a:pP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	</a:t>
              </a:r>
              <a:r>
                <a:rPr b="0" lang="en-US" sz="1300" spc="-1" strike="noStrike">
                  <a:solidFill>
                    <a:srgbClr val="ffffff"/>
                  </a:solidFill>
                  <a:latin typeface="Tw Cen MT"/>
                  <a:ea typeface="DejaVu Sans"/>
                </a:rPr>
                <a:t>[this , is , a , test , message]</a:t>
              </a:r>
              <a:endParaRPr b="0" lang="en-US" sz="1300" spc="-1" strike="noStrike">
                <a:latin typeface="Arial"/>
              </a:endParaRPr>
            </a:p>
          </p:txBody>
        </p:sp>
        <p:sp>
          <p:nvSpPr>
            <p:cNvPr id="226" name="CustomShape 7"/>
            <p:cNvSpPr/>
            <p:nvPr/>
          </p:nvSpPr>
          <p:spPr>
            <a:xfrm>
              <a:off x="6871680" y="2520360"/>
              <a:ext cx="421920" cy="42840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dk2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extrusionH="12700" z="190500" prstMaterial="plastic">
              <a:bevelT w="50800" h="50800"/>
            </a:sp3d>
          </p:spPr>
          <p:style>
            <a:lnRef idx="1"/>
            <a:fillRef idx="0"/>
            <a:effectRef idx="2"/>
            <a:fontRef idx="minor"/>
          </p:style>
        </p:sp>
        <p:sp>
          <p:nvSpPr>
            <p:cNvPr id="227" name="CustomShape 8"/>
            <p:cNvSpPr/>
            <p:nvPr/>
          </p:nvSpPr>
          <p:spPr>
            <a:xfrm>
              <a:off x="7429320" y="3305520"/>
              <a:ext cx="422280" cy="42840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dk2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extrusionH="12700" z="190500" prstMaterial="plastic">
              <a:bevelT w="50800" h="50800"/>
            </a:sp3d>
          </p:spPr>
          <p:style>
            <a:lnRef idx="1"/>
            <a:fillRef idx="0"/>
            <a:effectRef idx="2"/>
            <a:fontRef idx="minor"/>
          </p:style>
        </p:sp>
        <p:sp>
          <p:nvSpPr>
            <p:cNvPr id="228" name="CustomShape 9"/>
            <p:cNvSpPr/>
            <p:nvPr/>
          </p:nvSpPr>
          <p:spPr>
            <a:xfrm>
              <a:off x="7978320" y="4090680"/>
              <a:ext cx="422280" cy="42840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dk2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  <a:effectLst>
              <a:outerShdw blurRad="40000" dir="5400000" dist="23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dir="t" rig="flat"/>
            </a:scene3d>
            <a:sp3d extrusionH="12700" z="190500" prstMaterial="plastic">
              <a:bevelT w="50800" h="50800"/>
            </a:sp3d>
          </p:spPr>
          <p:style>
            <a:lnRef idx="1"/>
            <a:fillRef idx="0"/>
            <a:effectRef idx="2"/>
            <a:fontRef idx="minor"/>
          </p:style>
        </p:sp>
      </p:grpSp>
      <p:grpSp>
        <p:nvGrpSpPr>
          <p:cNvPr id="229" name="Group 10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230" name="CustomShape 11"/>
          <p:cNvSpPr/>
          <p:nvPr/>
        </p:nvSpPr>
        <p:spPr>
          <a:xfrm>
            <a:off x="1611000" y="1371600"/>
            <a:ext cx="5244120" cy="38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1" name="Picture 230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39960" cy="1460160"/>
          </a:xfrm>
          <a:prstGeom prst="rect">
            <a:avLst/>
          </a:prstGeom>
          <a:ln>
            <a:noFill/>
          </a:ln>
        </p:spPr>
      </p:pic>
      <p:sp>
        <p:nvSpPr>
          <p:cNvPr id="232" name="CustomShape 12"/>
          <p:cNvSpPr/>
          <p:nvPr/>
        </p:nvSpPr>
        <p:spPr>
          <a:xfrm>
            <a:off x="2286000" y="1371600"/>
            <a:ext cx="3225240" cy="344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This is a grea test \n message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ustomShape 1"/>
          <p:cNvSpPr/>
          <p:nvPr/>
        </p:nvSpPr>
        <p:spPr>
          <a:xfrm>
            <a:off x="457200" y="91440"/>
            <a:ext cx="8187120" cy="121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ed1c24"/>
                </a:solidFill>
                <a:latin typeface="Tw Cen MT"/>
                <a:ea typeface="DejaVu Sans"/>
              </a:rPr>
              <a:t>Feature extraction</a:t>
            </a:r>
            <a:r>
              <a:rPr b="0" lang="en-US" sz="2980" spc="-1" strike="noStrike" cap="all">
                <a:solidFill>
                  <a:srgbClr val="000000"/>
                </a:solidFill>
                <a:latin typeface="Tw Cen MT"/>
                <a:ea typeface="DejaVu Sans"/>
              </a:rPr>
              <a:t> </a:t>
            </a:r>
            <a:endParaRPr b="0" lang="en-US" sz="2980" spc="-1" strike="noStrike">
              <a:latin typeface="Arial"/>
            </a:endParaRPr>
          </a:p>
        </p:txBody>
      </p:sp>
      <p:grpSp>
        <p:nvGrpSpPr>
          <p:cNvPr id="234" name="Group 2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grpSp>
        <p:nvGrpSpPr>
          <p:cNvPr id="235" name="Group 3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pic>
        <p:nvPicPr>
          <p:cNvPr id="236" name="Picture 265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39960" cy="1460160"/>
          </a:xfrm>
          <a:prstGeom prst="rect">
            <a:avLst/>
          </a:prstGeom>
          <a:ln>
            <a:noFill/>
          </a:ln>
        </p:spPr>
      </p:pic>
      <p:grpSp>
        <p:nvGrpSpPr>
          <p:cNvPr id="237" name="Group 4"/>
          <p:cNvGrpSpPr/>
          <p:nvPr/>
        </p:nvGrpSpPr>
        <p:grpSpPr>
          <a:xfrm>
            <a:off x="1040400" y="1645920"/>
            <a:ext cx="8651160" cy="3439800"/>
            <a:chOff x="1040400" y="1645920"/>
            <a:chExt cx="8651160" cy="3439800"/>
          </a:xfrm>
        </p:grpSpPr>
        <p:sp>
          <p:nvSpPr>
            <p:cNvPr id="238" name="CustomShape 5"/>
            <p:cNvSpPr/>
            <p:nvPr/>
          </p:nvSpPr>
          <p:spPr>
            <a:xfrm>
              <a:off x="3723840" y="1645920"/>
              <a:ext cx="3252240" cy="130932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39" name="CustomShape 6"/>
            <p:cNvSpPr/>
            <p:nvPr/>
          </p:nvSpPr>
          <p:spPr>
            <a:xfrm>
              <a:off x="4086000" y="1863360"/>
              <a:ext cx="3252600" cy="130932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36440" rIns="102960" tIns="136440" bIns="136080" anchor="ctr"/>
            <a:p>
              <a:pPr algn="ctr">
                <a:lnSpc>
                  <a:spcPct val="90000"/>
                </a:lnSpc>
                <a:spcAft>
                  <a:spcPts val="1049"/>
                </a:spcAft>
              </a:pPr>
              <a:r>
                <a:rPr b="0" lang="en-US" sz="28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TF-IDF</a:t>
              </a:r>
              <a:endParaRPr b="0" lang="en-US" sz="2800" spc="-1" strike="noStrike">
                <a:latin typeface="Arial"/>
              </a:endParaRPr>
            </a:p>
          </p:txBody>
        </p:sp>
        <p:sp>
          <p:nvSpPr>
            <p:cNvPr id="240" name="CustomShape 7"/>
            <p:cNvSpPr/>
            <p:nvPr/>
          </p:nvSpPr>
          <p:spPr>
            <a:xfrm>
              <a:off x="1567800" y="3556800"/>
              <a:ext cx="3252960" cy="130968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41" name="CustomShape 8"/>
            <p:cNvSpPr/>
            <p:nvPr/>
          </p:nvSpPr>
          <p:spPr>
            <a:xfrm>
              <a:off x="1040400" y="3776400"/>
              <a:ext cx="4308120" cy="130932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36440" rIns="102960" tIns="136440" bIns="136080" anchor="ctr"/>
            <a:p>
              <a:pPr algn="ctr">
                <a:lnSpc>
                  <a:spcPct val="90000"/>
                </a:lnSpc>
                <a:spcAft>
                  <a:spcPts val="944"/>
                </a:spcAft>
              </a:pPr>
              <a:r>
                <a:rPr b="0" lang="en-US" sz="27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Linguistic Inquiry and Word Count (LIWC)</a:t>
              </a:r>
              <a:endParaRPr b="0" lang="en-US" sz="2700" spc="-1" strike="noStrike">
                <a:latin typeface="Arial"/>
              </a:endParaRPr>
            </a:p>
          </p:txBody>
        </p:sp>
        <p:sp>
          <p:nvSpPr>
            <p:cNvPr id="242" name="CustomShape 9"/>
            <p:cNvSpPr/>
            <p:nvPr/>
          </p:nvSpPr>
          <p:spPr>
            <a:xfrm>
              <a:off x="5713560" y="3558600"/>
              <a:ext cx="3252960" cy="130932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43" name="CustomShape 10"/>
            <p:cNvSpPr/>
            <p:nvPr/>
          </p:nvSpPr>
          <p:spPr>
            <a:xfrm>
              <a:off x="6075360" y="3776400"/>
              <a:ext cx="3616200" cy="130932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36440" rIns="102960" tIns="136440" bIns="136080" anchor="ctr"/>
            <a:p>
              <a:pPr algn="ctr">
                <a:lnSpc>
                  <a:spcPct val="90000"/>
                </a:lnSpc>
                <a:spcAft>
                  <a:spcPts val="944"/>
                </a:spcAft>
              </a:pPr>
              <a:r>
                <a:rPr b="0" lang="en-US" sz="27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Capturing second person pronoun</a:t>
              </a:r>
              <a:endParaRPr b="0" lang="en-US" sz="2700" spc="-1" strike="noStrike">
                <a:latin typeface="Arial"/>
              </a:endParaRPr>
            </a:p>
          </p:txBody>
        </p:sp>
      </p:grpSp>
      <p:grpSp>
        <p:nvGrpSpPr>
          <p:cNvPr id="244" name="Group 11"/>
          <p:cNvGrpSpPr/>
          <p:nvPr/>
        </p:nvGrpSpPr>
        <p:grpSpPr>
          <a:xfrm>
            <a:off x="309960" y="1645920"/>
            <a:ext cx="2980800" cy="1566720"/>
            <a:chOff x="309960" y="1645920"/>
            <a:chExt cx="2980800" cy="1566720"/>
          </a:xfrm>
        </p:grpSpPr>
        <p:sp>
          <p:nvSpPr>
            <p:cNvPr id="245" name="CustomShape 12"/>
            <p:cNvSpPr/>
            <p:nvPr/>
          </p:nvSpPr>
          <p:spPr>
            <a:xfrm>
              <a:off x="309960" y="1645920"/>
              <a:ext cx="2682000" cy="134280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</p:sp>
        <p:sp>
          <p:nvSpPr>
            <p:cNvPr id="246" name="CustomShape 13"/>
            <p:cNvSpPr/>
            <p:nvPr/>
          </p:nvSpPr>
          <p:spPr>
            <a:xfrm>
              <a:off x="608760" y="1869840"/>
              <a:ext cx="2682000" cy="134280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/>
            <a:fillRef idx="0"/>
            <a:effectRef idx="0"/>
            <a:fontRef idx="minor"/>
          </p:style>
          <p:txBody>
            <a:bodyPr lIns="146880" rIns="114480" tIns="146880" bIns="147240" anchor="ctr"/>
            <a:p>
              <a:pPr algn="ctr">
                <a:lnSpc>
                  <a:spcPct val="90000"/>
                </a:lnSpc>
                <a:spcAft>
                  <a:spcPts val="1049"/>
                </a:spcAft>
              </a:pPr>
              <a:r>
                <a:rPr b="0" lang="en-US" sz="3000" spc="-1" strike="noStrike">
                  <a:solidFill>
                    <a:srgbClr val="000000"/>
                  </a:solidFill>
                  <a:latin typeface="Tw Cen MT"/>
                  <a:ea typeface="DejaVu Sans"/>
                </a:rPr>
                <a:t>Sentiment Features</a:t>
              </a:r>
              <a:endParaRPr b="0" lang="en-US" sz="3000" spc="-1" strike="noStrike">
                <a:latin typeface="Arial"/>
              </a:endParaRPr>
            </a:p>
          </p:txBody>
        </p:sp>
      </p:grpSp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496800" y="240840"/>
            <a:ext cx="5626800" cy="121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ed1c24"/>
                </a:solidFill>
                <a:latin typeface="Tw Cen MT"/>
                <a:ea typeface="DejaVu Sans"/>
              </a:rPr>
              <a:t>Processing</a:t>
            </a:r>
            <a:endParaRPr b="0" lang="en-US" sz="2980" spc="-1" strike="noStrike">
              <a:latin typeface="Arial"/>
            </a:endParaRPr>
          </a:p>
        </p:txBody>
      </p:sp>
      <p:grpSp>
        <p:nvGrpSpPr>
          <p:cNvPr id="248" name="Group 2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249" name="CustomShape 3"/>
          <p:cNvSpPr/>
          <p:nvPr/>
        </p:nvSpPr>
        <p:spPr>
          <a:xfrm>
            <a:off x="365760" y="4847400"/>
            <a:ext cx="6975360" cy="3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Tw Cen MT"/>
                <a:ea typeface="DejaVu Sans"/>
              </a:rPr>
              <a:t>According to the Accuracy , embed Deep Learning Methods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50" name="Picture 275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39960" cy="1460160"/>
          </a:xfrm>
          <a:prstGeom prst="rect">
            <a:avLst/>
          </a:prstGeom>
          <a:ln>
            <a:noFill/>
          </a:ln>
        </p:spPr>
      </p:pic>
      <p:pic>
        <p:nvPicPr>
          <p:cNvPr id="251" name="Picture 276" descr=""/>
          <p:cNvPicPr/>
          <p:nvPr/>
        </p:nvPicPr>
        <p:blipFill>
          <a:blip r:embed="rId2"/>
          <a:stretch/>
        </p:blipFill>
        <p:spPr>
          <a:xfrm>
            <a:off x="8138520" y="91440"/>
            <a:ext cx="1839960" cy="1460160"/>
          </a:xfrm>
          <a:prstGeom prst="rect">
            <a:avLst/>
          </a:prstGeom>
          <a:ln>
            <a:noFill/>
          </a:ln>
        </p:spPr>
      </p:pic>
      <p:sp>
        <p:nvSpPr>
          <p:cNvPr id="252" name="CustomShape 4"/>
          <p:cNvSpPr/>
          <p:nvPr/>
        </p:nvSpPr>
        <p:spPr>
          <a:xfrm>
            <a:off x="914400" y="1554480"/>
            <a:ext cx="6147720" cy="1964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Support Vector Machine</a:t>
            </a:r>
            <a:endParaRPr b="0" lang="en-US" sz="22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Random Forest</a:t>
            </a:r>
            <a:endParaRPr b="0" lang="en-US" sz="22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Logistic Regression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Train Classifiers with Different Data sets</a:t>
            </a:r>
            <a:endParaRPr b="0" lang="en-US" sz="22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Make the Classifiers Vote for the Classification</a:t>
            </a:r>
            <a:endParaRPr b="0" lang="en-US" sz="2200" spc="-1" strike="noStrike"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CustomShape 1"/>
          <p:cNvSpPr/>
          <p:nvPr/>
        </p:nvSpPr>
        <p:spPr>
          <a:xfrm>
            <a:off x="4327200" y="182880"/>
            <a:ext cx="1339200" cy="118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ed1c24"/>
                </a:solidFill>
                <a:latin typeface="Tw Cen MT"/>
                <a:ea typeface="DejaVu Sans"/>
              </a:rPr>
              <a:t>Demo</a:t>
            </a:r>
            <a:endParaRPr b="0" lang="en-US" sz="2980" spc="-1" strike="noStrike">
              <a:latin typeface="Arial"/>
            </a:endParaRPr>
          </a:p>
        </p:txBody>
      </p:sp>
      <p:pic>
        <p:nvPicPr>
          <p:cNvPr id="254" name="Picture 278" descr=""/>
          <p:cNvPicPr/>
          <p:nvPr/>
        </p:nvPicPr>
        <p:blipFill>
          <a:blip r:embed="rId1"/>
          <a:stretch/>
        </p:blipFill>
        <p:spPr>
          <a:xfrm>
            <a:off x="8138880" y="91440"/>
            <a:ext cx="1839960" cy="1460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503640" y="225720"/>
            <a:ext cx="9067320" cy="94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ed1c24"/>
                </a:solidFill>
                <a:latin typeface="Arial"/>
                <a:ea typeface="DejaVu Sans"/>
              </a:rPr>
              <a:t>Any Questions?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56" name="Picture 280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39960" cy="1460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CustomShape 1"/>
          <p:cNvSpPr/>
          <p:nvPr/>
        </p:nvSpPr>
        <p:spPr>
          <a:xfrm>
            <a:off x="163440" y="91440"/>
            <a:ext cx="9750600" cy="5349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Questions related to (Experts and Machines Against Bullies:  A Hybrid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Approach to Detect Cyberbullies)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Multi-Criteria Evaluation Systems (MCES): *made by 12 experts*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Four-point scale ‘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Unlikely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’, ‘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Less likely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’, ‘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Likely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’ and ‘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Very likely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’ corresponding to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values 0.125, 0.375, 0.625 and 0.875 respectively. The 'I don't know' option was also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available.</a:t>
            </a:r>
            <a:br/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importance was indicated on a four-point scale of 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1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: not informative, 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2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: partially informative, </a:t>
            </a:r>
            <a:br/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3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: informative and 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4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: very informative.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ratio of capital letters in a comment.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number of emoticons.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occurrence of a second person pronoun followed by a profane word in profanity.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The term frequency–inverse document frequency (Tf-Idf).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H1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: Using the outcome of the MCES as an extra feature for training the machine learning models.</a:t>
            </a:r>
            <a:br/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Results, features’ categories and profanity – misspelling 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H2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: Using the results of the machine learning model as a new criterion for the expert system by assigning equal weights. 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(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Decision Tree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 bad, 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SVM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 better, </a:t>
            </a:r>
            <a:r>
              <a:rPr b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Naïve Bayes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 best)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258" name="" descr=""/>
          <p:cNvPicPr/>
          <p:nvPr/>
        </p:nvPicPr>
        <p:blipFill>
          <a:blip r:embed="rId1"/>
          <a:stretch/>
        </p:blipFill>
        <p:spPr>
          <a:xfrm>
            <a:off x="8138880" y="91440"/>
            <a:ext cx="1840320" cy="1460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ustomShape 1"/>
          <p:cNvSpPr/>
          <p:nvPr/>
        </p:nvSpPr>
        <p:spPr>
          <a:xfrm>
            <a:off x="182880" y="267480"/>
            <a:ext cx="7952760" cy="37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Questions related to (Machine Learning Approach for Detection of Cyber-Aggressive Comments by Peers on Social Media Network)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CustomShape 2"/>
          <p:cNvSpPr/>
          <p:nvPr/>
        </p:nvSpPr>
        <p:spPr>
          <a:xfrm>
            <a:off x="84600" y="1313280"/>
            <a:ext cx="10061640" cy="497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What is N-grams?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These are used for dividing text and words into n chunks known as N-grams. Example: “You are funny” its unigram will be “you”,”are”,”funny”.They used 2, 3, 4 and 5 N-grams for the building feature vector.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TF-IDF Score?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It is a way to evaluate the importance of words in a document based on how frequently they appear across various documents.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Logistic Regression?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This algorithms provides probabilistic approach to data. The outcome are probabilities modeled as a function of predicted variables, using a logistic function given below. Also it’s a binary classifier. p=1/(1+e-)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61" name="" descr=""/>
          <p:cNvPicPr/>
          <p:nvPr/>
        </p:nvPicPr>
        <p:blipFill>
          <a:blip r:embed="rId1"/>
          <a:stretch/>
        </p:blipFill>
        <p:spPr>
          <a:xfrm>
            <a:off x="8139240" y="91440"/>
            <a:ext cx="1840320" cy="1460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1"/>
          <p:cNvSpPr/>
          <p:nvPr/>
        </p:nvSpPr>
        <p:spPr>
          <a:xfrm>
            <a:off x="185040" y="274320"/>
            <a:ext cx="7769880" cy="37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ed1c24"/>
                </a:solidFill>
                <a:latin typeface="Arial"/>
                <a:ea typeface="DejaVu Sans"/>
              </a:rPr>
              <a:t>Questions related to (A Pattern-Based Approach for Sarcasm Detection on Twitter)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3" name="CustomShape 2"/>
          <p:cNvSpPr/>
          <p:nvPr/>
        </p:nvSpPr>
        <p:spPr>
          <a:xfrm>
            <a:off x="182880" y="990720"/>
            <a:ext cx="9914040" cy="486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What is F1 score?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F1=2*(precision*recall/precision+recall)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Accuracy?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It represents the overall correctness of classification.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=((true postives + false negatives)/sum of samples)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Microsoft YaHei"/>
              </a:rPr>
              <a:t>What is Precision?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It represents the fraction of retrieved objects(eg: sarcastic tweets) that are relevant.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=(True postives/retrieved items)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Microsoft YaHei"/>
              </a:rPr>
              <a:t>Tools used in NLP: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Apache OpenNLP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Gate Twitter part- of-speech tagger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64" name="" descr=""/>
          <p:cNvPicPr/>
          <p:nvPr/>
        </p:nvPicPr>
        <p:blipFill>
          <a:blip r:embed="rId1"/>
          <a:stretch/>
        </p:blipFill>
        <p:spPr>
          <a:xfrm>
            <a:off x="8139240" y="91440"/>
            <a:ext cx="1840320" cy="1460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9" dur="indefinite" restart="never" nodeType="tmRoot">
          <p:childTnLst>
            <p:seq>
              <p:cTn id="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640080" y="548640"/>
            <a:ext cx="4639320" cy="40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ed1c24"/>
                </a:solidFill>
                <a:latin typeface="Arial"/>
                <a:ea typeface="DejaVu Sans"/>
              </a:rPr>
              <a:t>Question Related to Pre-Processing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274320" y="1645920"/>
            <a:ext cx="9783720" cy="255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Stemming: Used NLTK Library </a:t>
            </a:r>
            <a:endParaRPr b="0" lang="en-US" sz="22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Limitization: Used NLTK Library</a:t>
            </a:r>
            <a:endParaRPr b="0" lang="en-US" sz="22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Word Correction: Used Auto-Correct Library</a:t>
            </a:r>
            <a:endParaRPr b="0" lang="en-US" sz="22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Remove Encoding: By Defining the Ascii of the character and</a:t>
            </a:r>
            <a:br/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the Non (“UTF-8”) Characters which has Ascii Number more than 128  +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267" name="" descr=""/>
          <p:cNvPicPr/>
          <p:nvPr/>
        </p:nvPicPr>
        <p:blipFill>
          <a:blip r:embed="rId1"/>
          <a:stretch/>
        </p:blipFill>
        <p:spPr>
          <a:xfrm>
            <a:off x="8139600" y="91440"/>
            <a:ext cx="1840320" cy="1460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1" dur="indefinite" restart="never" nodeType="tmRoot">
          <p:childTnLst>
            <p:seq>
              <p:cTn id="5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1"/>
          <p:cNvSpPr/>
          <p:nvPr/>
        </p:nvSpPr>
        <p:spPr>
          <a:xfrm>
            <a:off x="914400" y="457200"/>
            <a:ext cx="4111920" cy="40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ed1c24"/>
                </a:solidFill>
                <a:latin typeface="Arial"/>
                <a:ea typeface="DejaVu Sans"/>
              </a:rPr>
              <a:t>Question Related to Processing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69" name="CustomShape 2"/>
          <p:cNvSpPr/>
          <p:nvPr/>
        </p:nvSpPr>
        <p:spPr>
          <a:xfrm>
            <a:off x="278640" y="1737360"/>
            <a:ext cx="9505080" cy="292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Train the Classifiers with different data</a:t>
            </a:r>
            <a:endParaRPr b="0" lang="en-US" sz="22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Make every Classifier Predict with the Class that the input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US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data belongs to </a:t>
            </a:r>
            <a:endParaRPr b="0" lang="en-US" sz="22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Make a vote on the output of the Three Classifiers </a:t>
            </a:r>
            <a:endParaRPr b="0" lang="en-US" sz="22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This method is going to make us overcome the problem of the </a:t>
            </a:r>
            <a:br/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false positive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270" name="" descr=""/>
          <p:cNvPicPr/>
          <p:nvPr/>
        </p:nvPicPr>
        <p:blipFill>
          <a:blip r:embed="rId1"/>
          <a:stretch/>
        </p:blipFill>
        <p:spPr>
          <a:xfrm>
            <a:off x="8139600" y="91440"/>
            <a:ext cx="1840320" cy="1460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3" dur="indefinite" restart="never" nodeType="tmRoot">
          <p:childTnLst>
            <p:seq>
              <p:cTn id="5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503640" y="225720"/>
            <a:ext cx="9067320" cy="94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6d6f"/>
                </a:solidFill>
                <a:latin typeface="Arial"/>
                <a:ea typeface="DejaVu Sans"/>
              </a:rPr>
              <a:t>Agenda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439200" y="1376280"/>
            <a:ext cx="9067320" cy="328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1968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Introduction</a:t>
            </a:r>
            <a:endParaRPr b="0" lang="en-US" sz="3200" spc="-1" strike="noStrike">
              <a:latin typeface="Arial"/>
            </a:endParaRPr>
          </a:p>
          <a:p>
            <a:pPr marL="432000" indent="-31968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Related work</a:t>
            </a:r>
            <a:endParaRPr b="0" lang="en-US" sz="3200" spc="-1" strike="noStrike">
              <a:latin typeface="Arial"/>
            </a:endParaRPr>
          </a:p>
          <a:p>
            <a:pPr marL="432000" indent="-31968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Problem Statement</a:t>
            </a:r>
            <a:endParaRPr b="0" lang="en-US" sz="3200" spc="-1" strike="noStrike">
              <a:latin typeface="Arial"/>
            </a:endParaRPr>
          </a:p>
          <a:p>
            <a:pPr marL="432000" indent="-31968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System overview</a:t>
            </a:r>
            <a:endParaRPr b="0" lang="en-US" sz="3200" spc="-1" strike="noStrike">
              <a:latin typeface="Arial"/>
            </a:endParaRPr>
          </a:p>
          <a:p>
            <a:pPr marL="432000" indent="-31968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Project Deliverables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168" name="Picture 170" descr=""/>
          <p:cNvPicPr/>
          <p:nvPr/>
        </p:nvPicPr>
        <p:blipFill>
          <a:blip r:embed="rId1"/>
          <a:stretch/>
        </p:blipFill>
        <p:spPr>
          <a:xfrm>
            <a:off x="8138160" y="91440"/>
            <a:ext cx="1839960" cy="1460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503640" y="225720"/>
            <a:ext cx="9067320" cy="94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ed1c24"/>
                </a:solidFill>
                <a:latin typeface="Arial"/>
                <a:ea typeface="DejaVu Sans"/>
              </a:rPr>
              <a:t>Introduction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10440" y="1166760"/>
            <a:ext cx="7850520" cy="65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39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Use superior strength or influence to intimidate someone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171" name="Picture 1" descr=""/>
          <p:cNvPicPr/>
          <p:nvPr/>
        </p:nvPicPr>
        <p:blipFill>
          <a:blip r:embed="rId1"/>
          <a:stretch/>
        </p:blipFill>
        <p:spPr>
          <a:xfrm>
            <a:off x="4958280" y="2103120"/>
            <a:ext cx="2552040" cy="1456560"/>
          </a:xfrm>
          <a:prstGeom prst="rect">
            <a:avLst/>
          </a:prstGeom>
          <a:ln>
            <a:noFill/>
          </a:ln>
        </p:spPr>
      </p:pic>
      <p:pic>
        <p:nvPicPr>
          <p:cNvPr id="172" name="Picture 3" descr=""/>
          <p:cNvPicPr/>
          <p:nvPr/>
        </p:nvPicPr>
        <p:blipFill>
          <a:blip r:embed="rId2"/>
          <a:stretch/>
        </p:blipFill>
        <p:spPr>
          <a:xfrm>
            <a:off x="2657160" y="3786480"/>
            <a:ext cx="2552040" cy="1697040"/>
          </a:xfrm>
          <a:prstGeom prst="rect">
            <a:avLst/>
          </a:prstGeom>
          <a:ln>
            <a:noFill/>
          </a:ln>
        </p:spPr>
      </p:pic>
      <p:pic>
        <p:nvPicPr>
          <p:cNvPr id="173" name="Picture 4" descr=""/>
          <p:cNvPicPr/>
          <p:nvPr/>
        </p:nvPicPr>
        <p:blipFill>
          <a:blip r:embed="rId3"/>
          <a:stretch/>
        </p:blipFill>
        <p:spPr>
          <a:xfrm>
            <a:off x="809280" y="2130480"/>
            <a:ext cx="2314080" cy="1651680"/>
          </a:xfrm>
          <a:prstGeom prst="rect">
            <a:avLst/>
          </a:prstGeom>
          <a:ln>
            <a:noFill/>
          </a:ln>
        </p:spPr>
      </p:pic>
      <p:pic>
        <p:nvPicPr>
          <p:cNvPr id="174" name="Picture 176" descr=""/>
          <p:cNvPicPr/>
          <p:nvPr/>
        </p:nvPicPr>
        <p:blipFill>
          <a:blip r:embed="rId4"/>
          <a:stretch/>
        </p:blipFill>
        <p:spPr>
          <a:xfrm>
            <a:off x="8138520" y="91440"/>
            <a:ext cx="1839960" cy="1460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>
                <p:childTnLst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nodeType="afterEffect" fill="hold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6" dur="75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" dur="75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250"/>
                            </p:stCondLst>
                            <p:childTnLst>
                              <p:par>
                                <p:cTn id="19" nodeType="afterEffect" fill="hold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1" dur="75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" dur="75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274320" y="1113120"/>
            <a:ext cx="7679520" cy="318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57200" indent="-4528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Cyberbullying has been manifesting our youth for quite sometime, due to them being involved in one form of social media communication or another.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latin typeface="Arial"/>
            </a:endParaRPr>
          </a:p>
          <a:p>
            <a:pPr marL="457200" indent="-4528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Sarcasm which the use of irony to mock or </a:t>
            </a:r>
            <a:endParaRPr b="0" lang="en-US" sz="2800" spc="-1" strike="noStrike">
              <a:latin typeface="Arial"/>
            </a:endParaRPr>
          </a:p>
          <a:p>
            <a:pPr marL="457200" indent="-4528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convey contempt.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latin typeface="Arial"/>
            </a:endParaRPr>
          </a:p>
          <a:p>
            <a:pPr marL="457200" indent="-4528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More than 1 in 3 young people have experienced</a:t>
            </a:r>
            <a:endParaRPr b="0" lang="en-US" sz="2800" spc="-1" strike="noStrike">
              <a:latin typeface="Arial"/>
            </a:endParaRPr>
          </a:p>
          <a:p>
            <a:pPr marL="457200" indent="-4528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cyber threats online.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latin typeface="Arial"/>
            </a:endParaRPr>
          </a:p>
          <a:p>
            <a:pPr marL="457200" indent="-4528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Over 25 percent of adolescents and teens have been </a:t>
            </a:r>
            <a:endParaRPr b="0" lang="en-US" sz="2800" spc="-1" strike="noStrike">
              <a:latin typeface="Arial"/>
            </a:endParaRPr>
          </a:p>
          <a:p>
            <a:pPr marL="457200" indent="-4528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bullied repeatedly through their cell phones or the Internet</a:t>
            </a: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pic>
        <p:nvPicPr>
          <p:cNvPr id="176" name="Picture 3" descr=""/>
          <p:cNvPicPr/>
          <p:nvPr/>
        </p:nvPicPr>
        <p:blipFill>
          <a:blip r:embed="rId1"/>
          <a:stretch/>
        </p:blipFill>
        <p:spPr>
          <a:xfrm>
            <a:off x="7250040" y="1792080"/>
            <a:ext cx="2827800" cy="1588680"/>
          </a:xfrm>
          <a:prstGeom prst="rect">
            <a:avLst/>
          </a:prstGeom>
          <a:ln>
            <a:noFill/>
          </a:ln>
        </p:spPr>
      </p:pic>
      <p:pic>
        <p:nvPicPr>
          <p:cNvPr id="177" name="Picture 2" descr=""/>
          <p:cNvPicPr/>
          <p:nvPr/>
        </p:nvPicPr>
        <p:blipFill>
          <a:blip r:embed="rId2"/>
          <a:stretch/>
        </p:blipFill>
        <p:spPr>
          <a:xfrm>
            <a:off x="7372440" y="3383280"/>
            <a:ext cx="2705400" cy="2284920"/>
          </a:xfrm>
          <a:prstGeom prst="rect">
            <a:avLst/>
          </a:prstGeom>
          <a:ln>
            <a:noFill/>
          </a:ln>
        </p:spPr>
      </p:pic>
      <p:sp>
        <p:nvSpPr>
          <p:cNvPr id="178" name="CustomShape 2"/>
          <p:cNvSpPr/>
          <p:nvPr/>
        </p:nvSpPr>
        <p:spPr>
          <a:xfrm>
            <a:off x="439560" y="0"/>
            <a:ext cx="9067320" cy="94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ed1c24"/>
                </a:solidFill>
                <a:latin typeface="Arial"/>
                <a:ea typeface="DejaVu Sans"/>
              </a:rPr>
              <a:t>Introduction Cont.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9" name="CustomShape 3"/>
          <p:cNvSpPr/>
          <p:nvPr/>
        </p:nvSpPr>
        <p:spPr>
          <a:xfrm>
            <a:off x="748440" y="5020920"/>
            <a:ext cx="5833440" cy="51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National Crime Prevention Council, “Cyberbullying”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i-SAFE Inc., “Cyber Bullying: Statistics and Tips”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Richard Webster, Harford County Examiner, “From cyber bullying to sexting: What on your kids’ cell?”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180" name="Picture 176" descr=""/>
          <p:cNvPicPr/>
          <p:nvPr/>
        </p:nvPicPr>
        <p:blipFill>
          <a:blip r:embed="rId3"/>
          <a:stretch/>
        </p:blipFill>
        <p:spPr>
          <a:xfrm>
            <a:off x="8138880" y="91440"/>
            <a:ext cx="1839960" cy="1460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-274320" y="274320"/>
            <a:ext cx="9875160" cy="455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2" name="CustomShape 2"/>
          <p:cNvSpPr/>
          <p:nvPr/>
        </p:nvSpPr>
        <p:spPr>
          <a:xfrm>
            <a:off x="457200" y="816120"/>
            <a:ext cx="9506880" cy="36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Experts and Machines Against Bullies:  A Hybrid Approach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to Detect Cyberbullies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3" name="CustomShape 3"/>
          <p:cNvSpPr/>
          <p:nvPr/>
        </p:nvSpPr>
        <p:spPr>
          <a:xfrm>
            <a:off x="458280" y="1737360"/>
            <a:ext cx="2373480" cy="36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808080"/>
                </a:solidFill>
                <a:latin typeface="Arial"/>
                <a:ea typeface="DejaVu Sans"/>
              </a:rPr>
              <a:t>Main Problem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4" name="CustomShape 4"/>
          <p:cNvSpPr/>
          <p:nvPr/>
        </p:nvSpPr>
        <p:spPr>
          <a:xfrm>
            <a:off x="458280" y="3017520"/>
            <a:ext cx="2373480" cy="36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DejaVu Sans"/>
              </a:rPr>
              <a:t>Contribution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5" name="CustomShape 5"/>
          <p:cNvSpPr/>
          <p:nvPr/>
        </p:nvSpPr>
        <p:spPr>
          <a:xfrm>
            <a:off x="548640" y="4389120"/>
            <a:ext cx="2373480" cy="36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333333"/>
                </a:solidFill>
                <a:latin typeface="Arial"/>
                <a:ea typeface="DejaVu Sans"/>
              </a:rPr>
              <a:t>Precision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86" name="CustomShape 6"/>
          <p:cNvSpPr/>
          <p:nvPr/>
        </p:nvSpPr>
        <p:spPr>
          <a:xfrm>
            <a:off x="640800" y="3531960"/>
            <a:ext cx="9231840" cy="85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They used three machine learning methods: a Naive Bayes classiﬁer, a classiﬁer based on decision trees and Support Vector Machines (SVM) with a linear kernel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CustomShape 7"/>
          <p:cNvSpPr/>
          <p:nvPr/>
        </p:nvSpPr>
        <p:spPr>
          <a:xfrm>
            <a:off x="641160" y="4836240"/>
            <a:ext cx="8225640" cy="85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 discrimination capacity of the MCES was 0.72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CustomShape 8"/>
          <p:cNvSpPr/>
          <p:nvPr/>
        </p:nvSpPr>
        <p:spPr>
          <a:xfrm>
            <a:off x="548640" y="2251080"/>
            <a:ext cx="950364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They focused on the detection of bully users in online social networks and the efficiency of both expert systems and machine learning models for identifying the potential bully users.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9" name="CustomShape 9"/>
          <p:cNvSpPr/>
          <p:nvPr/>
        </p:nvSpPr>
        <p:spPr>
          <a:xfrm>
            <a:off x="640080" y="-122040"/>
            <a:ext cx="9067320" cy="94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ed1c24"/>
                </a:solidFill>
                <a:latin typeface="Arial"/>
                <a:ea typeface="DejaVu Sans"/>
              </a:rPr>
              <a:t>Related Work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190" name="Picture 191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39960" cy="1460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"/>
          <p:cNvSpPr/>
          <p:nvPr/>
        </p:nvSpPr>
        <p:spPr>
          <a:xfrm>
            <a:off x="529560" y="0"/>
            <a:ext cx="9067680" cy="94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ed1c24"/>
                </a:solidFill>
                <a:latin typeface="Arial"/>
                <a:ea typeface="DejaVu Sans"/>
              </a:rPr>
              <a:t>Related Work Cont.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113760" y="1021680"/>
            <a:ext cx="9875520" cy="455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3" name="CustomShape 3"/>
          <p:cNvSpPr/>
          <p:nvPr/>
        </p:nvSpPr>
        <p:spPr>
          <a:xfrm>
            <a:off x="457200" y="731520"/>
            <a:ext cx="9507240" cy="37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Machine Learning Approach for Detection of Cyber-Aggressive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Comments by Peers on Social Media Network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CustomShape 4"/>
          <p:cNvSpPr/>
          <p:nvPr/>
        </p:nvSpPr>
        <p:spPr>
          <a:xfrm>
            <a:off x="366840" y="1554480"/>
            <a:ext cx="2373840" cy="37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808080"/>
                </a:solidFill>
                <a:latin typeface="Arial"/>
                <a:ea typeface="DejaVu Sans"/>
              </a:rPr>
              <a:t>Main Problem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95" name="CustomShape 5"/>
          <p:cNvSpPr/>
          <p:nvPr/>
        </p:nvSpPr>
        <p:spPr>
          <a:xfrm>
            <a:off x="366840" y="2743200"/>
            <a:ext cx="2373840" cy="37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DejaVu Sans"/>
              </a:rPr>
              <a:t>Contribution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96" name="CustomShape 6"/>
          <p:cNvSpPr/>
          <p:nvPr/>
        </p:nvSpPr>
        <p:spPr>
          <a:xfrm>
            <a:off x="457200" y="4297680"/>
            <a:ext cx="2465280" cy="37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333333"/>
                </a:solidFill>
                <a:latin typeface="Arial"/>
                <a:ea typeface="DejaVu Sans"/>
              </a:rPr>
              <a:t>Results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97" name="CustomShape 7"/>
          <p:cNvSpPr/>
          <p:nvPr/>
        </p:nvSpPr>
        <p:spPr>
          <a:xfrm>
            <a:off x="731520" y="1977480"/>
            <a:ext cx="8226000" cy="85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They are trying to binary classify comments as bullying or non-bullying.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8" name="CustomShape 8"/>
          <p:cNvSpPr/>
          <p:nvPr/>
        </p:nvSpPr>
        <p:spPr>
          <a:xfrm>
            <a:off x="731520" y="3200400"/>
            <a:ext cx="9141480" cy="85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Pre-Processing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: Normalization like: removing unwanted strings and correcting words.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Features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: N-gram , TF-IDF , occurrence of pronouns , Skip-gram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Classifiers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: Support Vector Machine (SVM) , Logistic Regression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9" name="CustomShape 9"/>
          <p:cNvSpPr/>
          <p:nvPr/>
        </p:nvSpPr>
        <p:spPr>
          <a:xfrm>
            <a:off x="914400" y="4754880"/>
            <a:ext cx="8226000" cy="85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70.0% </a:t>
            </a:r>
            <a:r>
              <a:rPr b="0" lang="en-US" sz="1800" spc="-1" strike="noStrike">
                <a:solidFill>
                  <a:srgbClr val="333333"/>
                </a:solidFill>
                <a:latin typeface="Arial"/>
                <a:ea typeface="DejaVu Sans"/>
              </a:rPr>
              <a:t>Precision and 77.65%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333333"/>
                </a:solidFill>
                <a:latin typeface="Arial"/>
                <a:ea typeface="DejaVu Sans"/>
              </a:rPr>
              <a:t>Acc.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using SVM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64.0% </a:t>
            </a:r>
            <a:r>
              <a:rPr b="0" lang="en-US" sz="1800" spc="-1" strike="noStrike">
                <a:solidFill>
                  <a:srgbClr val="333333"/>
                </a:solidFill>
                <a:latin typeface="Arial"/>
                <a:ea typeface="DejaVu Sans"/>
              </a:rPr>
              <a:t>Precision and 73.76% Acc.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using logistic regression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00" name="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0320" cy="1460520"/>
          </a:xfrm>
          <a:prstGeom prst="rect">
            <a:avLst/>
          </a:prstGeom>
          <a:ln>
            <a:noFill/>
          </a:ln>
        </p:spPr>
      </p:pic>
      <p:sp>
        <p:nvSpPr>
          <p:cNvPr id="201" name="CustomShape 10"/>
          <p:cNvSpPr/>
          <p:nvPr/>
        </p:nvSpPr>
        <p:spPr>
          <a:xfrm>
            <a:off x="6949440" y="5336280"/>
            <a:ext cx="583380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Vikas S Chavan and Shylaja S S</a:t>
            </a:r>
            <a:endParaRPr b="0" lang="en-US" sz="1100" spc="-1" strike="noStrike"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529560" y="0"/>
            <a:ext cx="9067680" cy="94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ed1c24"/>
                </a:solidFill>
                <a:latin typeface="Arial"/>
                <a:ea typeface="DejaVu Sans"/>
              </a:rPr>
              <a:t>Related Work Cont.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113760" y="1021680"/>
            <a:ext cx="9875520" cy="455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4" name="CustomShape 3"/>
          <p:cNvSpPr/>
          <p:nvPr/>
        </p:nvSpPr>
        <p:spPr>
          <a:xfrm>
            <a:off x="457200" y="907560"/>
            <a:ext cx="9507240" cy="37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A Pattern-Based Approach for Sarcasm Detection on Twitter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5" name="CustomShape 4"/>
          <p:cNvSpPr/>
          <p:nvPr/>
        </p:nvSpPr>
        <p:spPr>
          <a:xfrm>
            <a:off x="366840" y="1554480"/>
            <a:ext cx="2373840" cy="37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808080"/>
                </a:solidFill>
                <a:latin typeface="Arial"/>
                <a:ea typeface="DejaVu Sans"/>
              </a:rPr>
              <a:t>Main Problem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6" name="CustomShape 5"/>
          <p:cNvSpPr/>
          <p:nvPr/>
        </p:nvSpPr>
        <p:spPr>
          <a:xfrm>
            <a:off x="366840" y="2743200"/>
            <a:ext cx="2373840" cy="37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DejaVu Sans"/>
              </a:rPr>
              <a:t>Contribution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7" name="CustomShape 6"/>
          <p:cNvSpPr/>
          <p:nvPr/>
        </p:nvSpPr>
        <p:spPr>
          <a:xfrm>
            <a:off x="458280" y="4199400"/>
            <a:ext cx="2465280" cy="37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333333"/>
                </a:solidFill>
                <a:latin typeface="Arial"/>
                <a:ea typeface="DejaVu Sans"/>
              </a:rPr>
              <a:t>Results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8" name="CustomShape 7"/>
          <p:cNvSpPr/>
          <p:nvPr/>
        </p:nvSpPr>
        <p:spPr>
          <a:xfrm>
            <a:off x="731520" y="1977480"/>
            <a:ext cx="8226000" cy="85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It’s hard for humans to detect sarcasm. Therefore, recognizing sarcastic statements can be very useful to improve automatic sentiment analysis of data. 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9" name="CustomShape 8"/>
          <p:cNvSpPr/>
          <p:nvPr/>
        </p:nvSpPr>
        <p:spPr>
          <a:xfrm>
            <a:off x="824040" y="3166200"/>
            <a:ext cx="8957520" cy="85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-They proposed efficient way to detect  sarcastic tweets to improve sentiment analysis.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-They used NLP like: tokenisation, lemmatization, etc.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-They used SVM for classification.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CustomShape 9"/>
          <p:cNvSpPr/>
          <p:nvPr/>
        </p:nvSpPr>
        <p:spPr>
          <a:xfrm>
            <a:off x="1005840" y="4726440"/>
            <a:ext cx="8226000" cy="85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Accuracy 83.1%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Precision 91.1%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11" name="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40320" cy="1460520"/>
          </a:xfrm>
          <a:prstGeom prst="rect">
            <a:avLst/>
          </a:prstGeom>
          <a:ln>
            <a:noFill/>
          </a:ln>
        </p:spPr>
      </p:pic>
      <p:sp>
        <p:nvSpPr>
          <p:cNvPr id="212" name="CustomShape 10"/>
          <p:cNvSpPr/>
          <p:nvPr/>
        </p:nvSpPr>
        <p:spPr>
          <a:xfrm>
            <a:off x="6416640" y="5245200"/>
            <a:ext cx="583380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MONDHER BOUAZIZI AND TOMOAKI OTSUKI</a:t>
            </a:r>
            <a:endParaRPr b="0" lang="en-US" sz="1000" spc="-1" strike="noStrike"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349560" y="182880"/>
            <a:ext cx="9067320" cy="94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ed1c24"/>
                </a:solidFill>
                <a:latin typeface="Arial"/>
                <a:ea typeface="DejaVu Sans"/>
              </a:rPr>
              <a:t>Problem Statement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14" name="CustomShape 2"/>
          <p:cNvSpPr/>
          <p:nvPr/>
        </p:nvSpPr>
        <p:spPr>
          <a:xfrm>
            <a:off x="91080" y="1828440"/>
            <a:ext cx="9962640" cy="337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CustomShape 3"/>
          <p:cNvSpPr/>
          <p:nvPr/>
        </p:nvSpPr>
        <p:spPr>
          <a:xfrm>
            <a:off x="457560" y="1723320"/>
            <a:ext cx="9234000" cy="367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16000" indent="-2127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In previous cyberbullying detection frameworks there has been a problem in detecting </a:t>
            </a:r>
            <a:r>
              <a:rPr b="1" lang="en-US" sz="2000" spc="-1" strike="noStrike">
                <a:solidFill>
                  <a:srgbClr val="ed1c24"/>
                </a:solidFill>
                <a:latin typeface="Arial"/>
                <a:ea typeface="DejaVu Sans"/>
              </a:rPr>
              <a:t>false positive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 cyberbullied cases.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27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The</a:t>
            </a:r>
            <a:r>
              <a:rPr b="0" lang="en-US" sz="2000" spc="-1" strike="noStrike">
                <a:solidFill>
                  <a:srgbClr val="ed1c24"/>
                </a:solidFill>
                <a:latin typeface="Arial"/>
                <a:ea typeface="DejaVu Sans"/>
              </a:rPr>
              <a:t> </a:t>
            </a:r>
            <a:r>
              <a:rPr b="1" lang="en-US" sz="2000" spc="-1" strike="noStrike">
                <a:solidFill>
                  <a:srgbClr val="ed1c24"/>
                </a:solidFill>
                <a:latin typeface="Arial"/>
                <a:ea typeface="DejaVu Sans"/>
              </a:rPr>
              <a:t>accuracy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 in these papers is not high enough and could be improved.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27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1" lang="en-US" sz="2000" spc="-1" strike="noStrike">
                <a:solidFill>
                  <a:srgbClr val="ed1c24"/>
                </a:solidFill>
                <a:latin typeface="Arial"/>
                <a:ea typeface="DejaVu Sans"/>
              </a:rPr>
              <a:t>Sarcasm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 which is type of cyberbulling is not detected in these papers.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pic>
        <p:nvPicPr>
          <p:cNvPr id="216" name="Picture 215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39960" cy="1460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182880" y="182880"/>
            <a:ext cx="7312320" cy="121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980" spc="-1" strike="noStrike" cap="all">
                <a:solidFill>
                  <a:srgbClr val="ed1c24"/>
                </a:solidFill>
                <a:latin typeface="Tw Cen MT"/>
                <a:ea typeface="DejaVu Sans"/>
              </a:rPr>
              <a:t>Overview diagram</a:t>
            </a:r>
            <a:endParaRPr b="0" lang="en-US" sz="2980" spc="-1" strike="noStrike">
              <a:latin typeface="Arial"/>
            </a:endParaRPr>
          </a:p>
        </p:txBody>
      </p:sp>
      <p:pic>
        <p:nvPicPr>
          <p:cNvPr id="218" name="Picture 218" descr=""/>
          <p:cNvPicPr/>
          <p:nvPr/>
        </p:nvPicPr>
        <p:blipFill>
          <a:blip r:embed="rId1"/>
          <a:stretch/>
        </p:blipFill>
        <p:spPr>
          <a:xfrm>
            <a:off x="8138520" y="91440"/>
            <a:ext cx="1839960" cy="1460160"/>
          </a:xfrm>
          <a:prstGeom prst="rect">
            <a:avLst/>
          </a:prstGeom>
          <a:ln>
            <a:noFill/>
          </a:ln>
        </p:spPr>
      </p:pic>
      <p:pic>
        <p:nvPicPr>
          <p:cNvPr id="219" name="" descr=""/>
          <p:cNvPicPr/>
          <p:nvPr/>
        </p:nvPicPr>
        <p:blipFill>
          <a:blip r:embed="rId2"/>
          <a:stretch/>
        </p:blipFill>
        <p:spPr>
          <a:xfrm>
            <a:off x="91440" y="1097280"/>
            <a:ext cx="7955280" cy="4496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1217</TotalTime>
  <Application>LibreOffice/6.0.4.2$Windows_X86_64 LibreOffice_project/9b0d9b32d5dcda91d2f1a96dc04c645c450872bf</Application>
  <Words>559</Words>
  <Paragraphs>116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2018-09-17T19:52:58Z</dcterms:created>
  <dc:creator/>
  <dc:description/>
  <dc:language>en-US</dc:language>
  <cp:lastModifiedBy/>
  <dcterms:modified xsi:type="dcterms:W3CDTF">2018-10-08T11:30:48Z</dcterms:modified>
  <cp:revision>55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Custom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16</vt:i4>
  </property>
</Properties>
</file>